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1" r:id="rId5"/>
    <p:sldId id="259" r:id="rId6"/>
    <p:sldId id="263" r:id="rId7"/>
    <p:sldId id="264" r:id="rId8"/>
    <p:sldId id="257" r:id="rId9"/>
    <p:sldId id="265" r:id="rId10"/>
    <p:sldId id="266" r:id="rId11"/>
    <p:sldId id="273" r:id="rId12"/>
    <p:sldId id="287" r:id="rId13"/>
    <p:sldId id="267" r:id="rId14"/>
    <p:sldId id="262" r:id="rId15"/>
    <p:sldId id="290" r:id="rId16"/>
    <p:sldId id="291" r:id="rId17"/>
    <p:sldId id="292" r:id="rId18"/>
    <p:sldId id="260" r:id="rId19"/>
    <p:sldId id="261" r:id="rId20"/>
    <p:sldId id="296" r:id="rId21"/>
    <p:sldId id="295" r:id="rId22"/>
    <p:sldId id="297" r:id="rId23"/>
    <p:sldId id="298" r:id="rId24"/>
    <p:sldId id="293" r:id="rId25"/>
    <p:sldId id="277" r:id="rId26"/>
    <p:sldId id="288" r:id="rId27"/>
    <p:sldId id="276" r:id="rId28"/>
    <p:sldId id="275" r:id="rId29"/>
    <p:sldId id="279" r:id="rId30"/>
    <p:sldId id="278" r:id="rId31"/>
    <p:sldId id="274" r:id="rId32"/>
    <p:sldId id="282" r:id="rId33"/>
    <p:sldId id="281" r:id="rId34"/>
    <p:sldId id="280" r:id="rId35"/>
    <p:sldId id="302" r:id="rId36"/>
    <p:sldId id="283" r:id="rId37"/>
    <p:sldId id="303" r:id="rId38"/>
    <p:sldId id="304" r:id="rId39"/>
    <p:sldId id="300" r:id="rId40"/>
    <p:sldId id="2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0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E7068-2A29-4D16-A3B1-1D905858EA41}" v="9" dt="2025-06-19T10:12:14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13T09:06:16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24624 6182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877F-E6F9-6CF2-106B-22289F433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A6CF7-8F04-7983-C9F9-45D09426E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49D20-3E85-AFD6-D9CC-F24A0636A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DF3E0-DD07-FE25-7C7E-C73FE0CE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D4616-4637-800C-4607-1D51E93E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85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F41E-AC98-F3AF-CC5F-C25A72F2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36752-8A7C-5CEF-86D6-A6BF10867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D2005-E5FB-E60E-E835-94A8DB3F3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D12A-5DC8-9776-6812-96900146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09C1B-A413-BDE5-8B94-97521FEB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7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F0774-1882-A38F-1743-D1FF894C9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E9BCF-B1AF-5E12-8E10-9489740CA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07577-37D8-6315-F7A9-9B2135E3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40FEE-B7A9-D9D3-4EAA-0DAB286C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FC8DD-0377-FF34-6910-23C91172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1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6EA9-FA39-3312-0080-3E9FD2BB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49CD-FDF3-A0DC-A78D-1F49B51C5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1642-3F1E-58A0-F293-9669ECBC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839CF-B119-560E-BD5A-E98B9A099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3248-3722-8682-4D59-D878F7D6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9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0ADA-54EA-79FE-10A8-DC3B7F93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D70DB-EB12-798E-63A8-EB92C47BB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7E7DE-860B-9504-07D1-018AA803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94F6D-B52F-C199-AFC9-EC865CD41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2EB90-081A-0072-4B87-2C015528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DFF1-51F5-92DA-63CB-76EF2961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FDD65-386D-01B3-8C9F-C419447EE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287EB-9CF1-62E1-50EE-FF969A92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AD826-C641-D07F-5E08-A202DF68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3AE2C-5FFF-70B3-38F3-0AC27F99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7450C-8922-CE06-1DFC-0AFA81DE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6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F9E3-C231-67E9-C76E-8D907A2D7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DB4C-313A-6A33-062E-808048022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544A0-5C28-1D65-7E4A-F68991DD1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1FF04-DA53-B841-9ACC-40234DB34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0B8398-41A7-BE10-4E26-8931831AC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D29CD-6265-C959-92BE-31A0E456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F1D102-0F38-475B-63E2-0BE2490D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1068D-3795-9E2E-F542-E3D404E5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3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0E3D5-FA0B-8B88-293F-67F0A09F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FE925-60C8-F681-13A2-7137DDAF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A483C-1719-1AE6-E350-F6148C0F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4E6AC-3EA9-EC15-794B-8DA0F47E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1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020B3-93A3-195D-D2EA-068705F0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0C9EA2-AB00-16AA-C0BC-967F067A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A0586-89C1-FA94-21C1-05398F2B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8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AA96E-BD29-EE28-B5D8-1BC1C724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DD6-B6DB-891C-B7DD-AC1E9A4F2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176A1-3C04-6872-129C-CE302FF70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0243-AFBE-940E-ED92-538F2BD31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E4430-BD91-3D17-AA37-29889BBB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8BC42-D185-BAE5-E5B2-8FEA8B8A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D9B3-9109-EB9D-1A62-783F5086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FC949-2124-1489-48B1-D4DB7E05E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671F9-EAE1-CE15-1424-615782A37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7C7CE-00B5-1684-F887-8ED70267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10894-75EF-EECD-2383-46E51CCD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6F9B-CDAC-DC57-F80A-5BFAB52A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7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6D458-ABBF-0910-B7F8-793E1417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3396-E056-F9E9-0A88-DDACCA8A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20ED5-F89D-F5D0-ADC5-D29A5BD0D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6FFFC-BF53-4061-8E7A-8441CCE80FF5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9ADEE-3095-825C-578F-CC5265517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C12DE-2EAC-3614-15FF-53E4589A8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5105B-9848-46DA-AA22-217C77C03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8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DAD3-E8C0-9DFF-3FC7-4554EDA7F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1663-14EA-7DFC-56AF-141522991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C1C1D"/>
                </a:solidFill>
                <a:latin typeface="Poppins"/>
                <a:cs typeface="Poppins"/>
              </a:rPr>
              <a:t>AI Fitness Trainer: Squats Analysis </a:t>
            </a:r>
            <a:endParaRPr lang="en-US" sz="3600" b="1">
              <a:solidFill>
                <a:srgbClr val="000000"/>
              </a:solidFill>
              <a:latin typeface="Poppins"/>
              <a:cs typeface="Poppins"/>
            </a:endParaRPr>
          </a:p>
          <a:p>
            <a:pPr marL="0" indent="0" algn="ctr">
              <a:buNone/>
            </a:pPr>
            <a:endParaRPr lang="en-US" sz="2400" b="1" dirty="0">
              <a:latin typeface="Roboto"/>
              <a:ea typeface="Roboto"/>
              <a:cs typeface="Poppins"/>
            </a:endParaRPr>
          </a:p>
          <a:p>
            <a:pPr marL="0" indent="0" algn="ctr">
              <a:buNone/>
            </a:pPr>
            <a:r>
              <a:rPr lang="en-US" sz="2400" b="1" dirty="0">
                <a:latin typeface="Roboto"/>
                <a:ea typeface="Roboto"/>
                <a:cs typeface="Poppins"/>
              </a:rPr>
              <a:t>Presented To: Emanuel Panizzi</a:t>
            </a:r>
            <a:endParaRPr lang="en-US" dirty="0"/>
          </a:p>
          <a:p>
            <a:pPr marL="0" indent="0" algn="ctr">
              <a:buNone/>
            </a:pPr>
            <a:r>
              <a:rPr lang="en-US" sz="2400" b="1" dirty="0">
                <a:latin typeface="Roboto"/>
                <a:ea typeface="Roboto"/>
                <a:cs typeface="Poppins"/>
              </a:rPr>
              <a:t>Presented By: </a:t>
            </a:r>
            <a:r>
              <a:rPr lang="en-US" sz="2400" b="1" dirty="0" err="1">
                <a:latin typeface="Roboto"/>
                <a:ea typeface="Roboto"/>
                <a:cs typeface="Poppins"/>
              </a:rPr>
              <a:t>Azmeera</a:t>
            </a:r>
            <a:r>
              <a:rPr lang="en-US" sz="2400" b="1" dirty="0">
                <a:latin typeface="Roboto"/>
                <a:ea typeface="Roboto"/>
                <a:cs typeface="Poppins"/>
              </a:rPr>
              <a:t> Qureshi</a:t>
            </a:r>
          </a:p>
          <a:p>
            <a:pPr marL="0" indent="0" algn="ctr">
              <a:buNone/>
            </a:pPr>
            <a:r>
              <a:rPr lang="en-US" sz="2400" b="1" dirty="0">
                <a:latin typeface="Roboto"/>
                <a:ea typeface="Roboto"/>
                <a:cs typeface="Poppins"/>
              </a:rPr>
              <a:t>+ </a:t>
            </a:r>
            <a:r>
              <a:rPr lang="en-US" sz="2400" b="1" dirty="0">
                <a:latin typeface="Roboto"/>
                <a:ea typeface="+mn-lt"/>
                <a:cs typeface="+mn-lt"/>
              </a:rPr>
              <a:t>Ismail Hossain Sohan</a:t>
            </a:r>
            <a:br>
              <a:rPr lang="en-US" sz="2400" b="1" dirty="0">
                <a:latin typeface="Roboto"/>
                <a:cs typeface="Poppins"/>
              </a:rPr>
            </a:br>
            <a:endParaRPr lang="en-US" sz="3600" b="1" dirty="0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8968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03FC-9264-A25F-DD27-228BF118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3135-A134-F85A-7150-23723ECD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4"/>
            <a:ext cx="10515600" cy="138501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>
                <a:solidFill>
                  <a:srgbClr val="1C1C1D"/>
                </a:solidFill>
                <a:effectLst/>
                <a:latin typeface="Roboto"/>
                <a:ea typeface="Roboto"/>
                <a:cs typeface="Roboto"/>
              </a:rPr>
              <a:t>AI Fitness Trainer</a:t>
            </a:r>
            <a:r>
              <a:rPr lang="en-US" sz="3600" b="1">
                <a:solidFill>
                  <a:srgbClr val="1C1C1D"/>
                </a:solidFill>
                <a:latin typeface="Roboto"/>
                <a:ea typeface="Roboto"/>
                <a:cs typeface="Roboto"/>
              </a:rPr>
              <a:t>:</a:t>
            </a:r>
            <a:r>
              <a:rPr lang="en-US" sz="3600" b="1" i="0">
                <a:solidFill>
                  <a:srgbClr val="1C1C1D"/>
                </a:solidFill>
                <a:effectLst/>
                <a:latin typeface="Roboto"/>
                <a:ea typeface="Roboto"/>
                <a:cs typeface="Roboto"/>
              </a:rPr>
              <a:t> Squats</a:t>
            </a:r>
            <a:r>
              <a:rPr lang="en-US" sz="3600" b="1">
                <a:solidFill>
                  <a:srgbClr val="1C1C1D"/>
                </a:solidFill>
                <a:latin typeface="Roboto"/>
                <a:ea typeface="Roboto"/>
                <a:cs typeface="Roboto"/>
              </a:rPr>
              <a:t> Analysis (side view)</a:t>
            </a:r>
            <a:endParaRPr lang="en-US" sz="3600" b="1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44FCC-9C24-B157-4C92-420407C5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0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We will consider the angles of the </a:t>
            </a:r>
            <a:r>
              <a:rPr lang="en-US" sz="2400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hip-knee</a:t>
            </a: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, </a:t>
            </a:r>
            <a:r>
              <a:rPr lang="en-US" sz="2400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knee-ankle</a:t>
            </a: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, and </a:t>
            </a:r>
            <a:r>
              <a:rPr lang="en-US" sz="2400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shoulder-hip</a:t>
            </a: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 lines with the verticals to calculate the states (explained in the subsequent sections) and perform the appropriate feedback messages. This is depicted in the image below.</a:t>
            </a:r>
          </a:p>
          <a:p>
            <a:pPr marL="0" indent="0" algn="just">
              <a:buNone/>
            </a:pP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Additionally, we shall calculate the </a:t>
            </a:r>
            <a:r>
              <a:rPr lang="en-US" sz="2400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offset angle</a:t>
            </a: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 (the angle subtended by the nose and the shoulders) with a proper warning to maintain a good side view.</a:t>
            </a:r>
          </a:p>
          <a:p>
            <a:pPr marL="0" indent="0" algn="just">
              <a:buNone/>
            </a:pP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Besides, we will also consider the timings for computing inactivity subject to which the counters for proper and improper squats would be reset.</a:t>
            </a:r>
          </a:p>
          <a:p>
            <a:pPr marL="0" indent="0" algn="just">
              <a:buNone/>
            </a:pP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The application will also provide two modes:</a:t>
            </a:r>
            <a:r>
              <a:rPr lang="en-US" sz="2400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 Beginner and Pro</a:t>
            </a:r>
            <a:r>
              <a:rPr lang="en-US" sz="2400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; one can choose either of them and start performing squats seamlessly, irrespective of whether he is a beginner or an expert.</a:t>
            </a:r>
            <a:endParaRPr lang="en-US" sz="2400">
              <a:solidFill>
                <a:srgbClr val="1E1E1E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3966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E7397-07E9-84C2-1DFC-83A06F3C9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F9B2-FD02-73DA-633D-77D8FC14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>
                <a:solidFill>
                  <a:srgbClr val="1C1C1D"/>
                </a:solidFill>
                <a:effectLst/>
                <a:latin typeface="Roboto"/>
                <a:ea typeface="Roboto"/>
                <a:cs typeface="Roboto"/>
              </a:rPr>
              <a:t>AI Fitness Trainer</a:t>
            </a:r>
            <a:r>
              <a:rPr lang="en-US" sz="3600" b="1">
                <a:solidFill>
                  <a:srgbClr val="1C1C1D"/>
                </a:solidFill>
                <a:latin typeface="Roboto"/>
                <a:ea typeface="Roboto"/>
                <a:cs typeface="Roboto"/>
              </a:rPr>
              <a:t>: Squats Analysis (side view)</a:t>
            </a:r>
          </a:p>
        </p:txBody>
      </p:sp>
      <p:pic>
        <p:nvPicPr>
          <p:cNvPr id="3" name="Picture 2" descr="A person in a white shirt&#10;&#10;AI-generated content may be incorrect.">
            <a:extLst>
              <a:ext uri="{FF2B5EF4-FFF2-40B4-BE49-F238E27FC236}">
                <a16:creationId xmlns:a16="http://schemas.microsoft.com/office/drawing/2014/main" id="{9DD508AB-680D-24EA-0C05-83B93CCE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25" y="1456507"/>
            <a:ext cx="7012116" cy="5204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F8811-CC92-79C9-470F-A09316023CAB}"/>
              </a:ext>
            </a:extLst>
          </p:cNvPr>
          <p:cNvSpPr txBox="1"/>
          <p:nvPr/>
        </p:nvSpPr>
        <p:spPr>
          <a:xfrm>
            <a:off x="3972696" y="3253458"/>
            <a:ext cx="11890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ea typeface="Calibri"/>
                <a:cs typeface="Calibri"/>
              </a:rPr>
              <a:t>Shoulder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2266A-96BE-3E66-A980-7B015721BF8F}"/>
              </a:ext>
            </a:extLst>
          </p:cNvPr>
          <p:cNvSpPr txBox="1"/>
          <p:nvPr/>
        </p:nvSpPr>
        <p:spPr>
          <a:xfrm>
            <a:off x="3868938" y="4499198"/>
            <a:ext cx="7038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ea typeface="Calibri"/>
                <a:cs typeface="Calibri"/>
              </a:rPr>
              <a:t>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3FF8C-7C1C-512E-3203-A57465F733C2}"/>
              </a:ext>
            </a:extLst>
          </p:cNvPr>
          <p:cNvSpPr txBox="1"/>
          <p:nvPr/>
        </p:nvSpPr>
        <p:spPr>
          <a:xfrm>
            <a:off x="5285524" y="4340935"/>
            <a:ext cx="8280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  <a:ea typeface="Calibri"/>
                <a:cs typeface="Calibri"/>
              </a:rPr>
              <a:t>Knee</a:t>
            </a: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5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E13A-3716-0186-C5A8-091AF63C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Calibri"/>
                <a:cs typeface="Calibri"/>
              </a:rPr>
              <a:t>Core Functionalities Added</a:t>
            </a:r>
            <a:endParaRPr lang="en-US" sz="3200" dirty="0">
              <a:latin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6A14-001D-8207-61D8-5F7EF4220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304"/>
            <a:ext cx="5685504" cy="44496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A. Skeleton Detection &amp; Visualization</a:t>
            </a:r>
            <a:endParaRPr lang="en-US">
              <a:ea typeface="Calibri"/>
              <a:cs typeface="Calibri"/>
            </a:endParaRPr>
          </a:p>
          <a:p>
            <a:r>
              <a:rPr lang="en-US" b="1" dirty="0">
                <a:latin typeface="Roboto"/>
                <a:ea typeface="+mn-lt"/>
                <a:cs typeface="+mn-lt"/>
              </a:rPr>
              <a:t>What it does</a:t>
            </a:r>
            <a:r>
              <a:rPr lang="en-US" dirty="0">
                <a:latin typeface="Roboto"/>
                <a:ea typeface="+mn-lt"/>
                <a:cs typeface="+mn-lt"/>
              </a:rPr>
              <a:t>: Draws a complete body skeleton using 33 pose landmarks</a:t>
            </a:r>
            <a:endParaRPr lang="en-US">
              <a:latin typeface="Roboto"/>
              <a:ea typeface="Roboto"/>
              <a:cs typeface="Roboto"/>
            </a:endParaRPr>
          </a:p>
          <a:p>
            <a:r>
              <a:rPr lang="en-US" b="1" dirty="0">
                <a:latin typeface="Roboto"/>
                <a:ea typeface="+mn-lt"/>
                <a:cs typeface="+mn-lt"/>
              </a:rPr>
              <a:t>Logic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Uses </a:t>
            </a:r>
            <a:r>
              <a:rPr lang="en-US" err="1">
                <a:latin typeface="Roboto"/>
                <a:ea typeface="+mn-lt"/>
                <a:cs typeface="+mn-lt"/>
              </a:rPr>
              <a:t>MediaPipe's</a:t>
            </a:r>
            <a:r>
              <a:rPr lang="en-US" dirty="0">
                <a:latin typeface="Roboto"/>
                <a:ea typeface="+mn-lt"/>
                <a:cs typeface="+mn-lt"/>
              </a:rPr>
              <a:t> pose detection (11-32 landmarks + nose)</a:t>
            </a:r>
            <a:endParaRPr lang="en-US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Connects key joints (shoulders, hips, knees, ankles) with colored lines</a:t>
            </a:r>
            <a:endParaRPr lang="en-US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Only draws visible landmarks (visibility score &gt; 0.1)</a:t>
            </a:r>
          </a:p>
          <a:p>
            <a:pPr lvl="1"/>
            <a:endParaRPr lang="en-US" dirty="0"/>
          </a:p>
        </p:txBody>
      </p:sp>
      <p:pic>
        <p:nvPicPr>
          <p:cNvPr id="5" name="Content Placeholder 3" descr="A person lifting weights in a gym&#10;&#10;AI-generated content may be incorrect.">
            <a:extLst>
              <a:ext uri="{FF2B5EF4-FFF2-40B4-BE49-F238E27FC236}">
                <a16:creationId xmlns:a16="http://schemas.microsoft.com/office/drawing/2014/main" id="{01784693-2FA2-5FEA-5DC8-31E8C76CDD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40" t="6639" r="26316" b="7054"/>
          <a:stretch>
            <a:fillRect/>
          </a:stretch>
        </p:blipFill>
        <p:spPr>
          <a:xfrm>
            <a:off x="7139428" y="1214562"/>
            <a:ext cx="4668644" cy="5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2E5E-D57A-FD1E-82FE-198DD9E7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Calibri"/>
                <a:cs typeface="Calibri"/>
              </a:rPr>
              <a:t>B. Camera Alignment Check</a:t>
            </a:r>
            <a:endParaRPr lang="en-US" sz="3200" dirty="0">
              <a:latin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DCD8D-A364-9976-C63D-F49E95E9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latin typeface="Roboto"/>
                <a:ea typeface="Calibri"/>
                <a:cs typeface="Calibri"/>
              </a:rPr>
              <a:t>What it does</a:t>
            </a:r>
            <a:r>
              <a:rPr lang="en-US" dirty="0">
                <a:latin typeface="Roboto"/>
                <a:ea typeface="Calibri"/>
                <a:cs typeface="Calibri"/>
              </a:rPr>
              <a:t>: Ensures proper Side-view positioning</a:t>
            </a:r>
            <a:endParaRPr lang="en-US" b="1" dirty="0">
              <a:latin typeface="Roboto"/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b="1" dirty="0">
                <a:latin typeface="Roboto"/>
                <a:ea typeface="Calibri"/>
                <a:cs typeface="Calibri"/>
              </a:rPr>
              <a:t>Logic</a:t>
            </a:r>
            <a:r>
              <a:rPr lang="en-US" dirty="0">
                <a:latin typeface="Roboto"/>
                <a:ea typeface="Calibri"/>
                <a:cs typeface="Calibri"/>
              </a:rPr>
              <a:t>:</a:t>
            </a:r>
            <a:endParaRPr lang="en-US" b="1" dirty="0">
              <a:latin typeface="Roboto"/>
              <a:ea typeface="Calibri"/>
              <a:cs typeface="Calibri"/>
            </a:endParaRPr>
          </a:p>
          <a:p>
            <a:pPr lvl="1"/>
            <a:r>
              <a:rPr lang="en-US" dirty="0">
                <a:latin typeface="Roboto"/>
                <a:ea typeface="Calibri"/>
                <a:cs typeface="Calibri"/>
              </a:rPr>
              <a:t>Calculates angle between shoulders and nose (</a:t>
            </a:r>
            <a:r>
              <a:rPr lang="en-US" dirty="0" err="1">
                <a:latin typeface="Roboto"/>
                <a:ea typeface="Calibri"/>
                <a:cs typeface="Calibri"/>
              </a:rPr>
              <a:t>offset_angle</a:t>
            </a:r>
            <a:r>
              <a:rPr lang="en-US" dirty="0">
                <a:latin typeface="Roboto"/>
                <a:ea typeface="Calibri"/>
                <a:cs typeface="Calibri"/>
              </a:rPr>
              <a:t>)</a:t>
            </a:r>
          </a:p>
          <a:p>
            <a:pPr lvl="1"/>
            <a:r>
              <a:rPr lang="en-US" dirty="0">
                <a:latin typeface="Roboto"/>
                <a:ea typeface="Calibri"/>
                <a:cs typeface="Calibri"/>
              </a:rPr>
              <a:t>Checks if all key landmarks are visible</a:t>
            </a:r>
          </a:p>
          <a:p>
            <a:pPr lvl="1"/>
            <a:r>
              <a:rPr lang="en-US" dirty="0">
                <a:latin typeface="Roboto"/>
                <a:ea typeface="Calibri"/>
                <a:cs typeface="Calibri"/>
              </a:rPr>
              <a:t>Threshold: OFFSET_THRESH = 35° (configurable)</a:t>
            </a:r>
          </a:p>
          <a:p>
            <a:endParaRPr lang="en-US" sz="2400" dirty="0">
              <a:latin typeface="Roboto"/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29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8BB2-C8B6-DFA9-4891-E48D31CB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40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Calibri"/>
                <a:cs typeface="Calibri"/>
              </a:rPr>
              <a:t>C. Squat State Machine</a:t>
            </a:r>
            <a:endParaRPr lang="en-US" sz="3200" dirty="0">
              <a:latin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DEA06-9692-AE5B-BE39-EFD9BD23C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92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+mn-lt"/>
                <a:cs typeface="+mn-lt"/>
              </a:rPr>
              <a:t>States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b="1" dirty="0">
                <a:latin typeface="Roboto"/>
                <a:ea typeface="+mn-lt"/>
                <a:cs typeface="+mn-lt"/>
              </a:rPr>
              <a:t>s1 (Standing)</a:t>
            </a:r>
            <a:r>
              <a:rPr lang="en-US" dirty="0">
                <a:latin typeface="Roboto"/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If the angle between the knee and the vertical falls within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32°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, then it is in the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Normal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 phase, and its state is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. It is essentially the state where the counters for proper and improper squats are updated.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b="1" dirty="0">
                <a:latin typeface="Roboto"/>
                <a:ea typeface="+mn-lt"/>
                <a:cs typeface="+mn-lt"/>
              </a:rPr>
              <a:t>s2 (Mid-Squat)</a:t>
            </a:r>
            <a:r>
              <a:rPr lang="en-US" dirty="0">
                <a:latin typeface="Roboto"/>
                <a:ea typeface="+mn-lt"/>
                <a:cs typeface="+mn-lt"/>
              </a:rPr>
              <a:t>: 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If the angle between the knee and the vertical falls between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35°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 and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65°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, it is in the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Transition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 phase and subsequently goes to state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s2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. </a:t>
            </a:r>
          </a:p>
          <a:p>
            <a:pPr lvl="1"/>
            <a:r>
              <a:rPr lang="en-US" b="1" dirty="0">
                <a:latin typeface="Roboto"/>
                <a:ea typeface="+mn-lt"/>
                <a:cs typeface="+mn-lt"/>
              </a:rPr>
              <a:t>s3 (Deep Squat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 If the angle between the knee and the vertical lies within a specific range (say, between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75°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 and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95°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), it is in the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Pass</a:t>
            </a:r>
            <a:r>
              <a:rPr lang="en-US" dirty="0">
                <a:solidFill>
                  <a:srgbClr val="333333"/>
                </a:solidFill>
                <a:latin typeface="Roboto" panose="02000000000000000000" pitchFamily="2" charset="0"/>
              </a:rPr>
              <a:t> phase and subsequently goes to state </a:t>
            </a: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s3 </a:t>
            </a:r>
          </a:p>
          <a:p>
            <a:r>
              <a:rPr lang="en-US" b="1" dirty="0">
                <a:latin typeface="Roboto"/>
                <a:ea typeface="+mn-lt"/>
                <a:cs typeface="+mn-lt"/>
              </a:rPr>
              <a:t>Valid Rep</a:t>
            </a:r>
            <a:r>
              <a:rPr lang="en-US" dirty="0">
                <a:latin typeface="Roboto"/>
                <a:ea typeface="+mn-lt"/>
                <a:cs typeface="+mn-lt"/>
              </a:rPr>
              <a:t>: s1 → s2 → s3 → s2 → s1</a:t>
            </a:r>
            <a:endParaRPr lang="en-US" dirty="0">
              <a:latin typeface="Roboto"/>
              <a:ea typeface="Calibri"/>
              <a:cs typeface="Calibri"/>
            </a:endParaRPr>
          </a:p>
          <a:p>
            <a:r>
              <a:rPr lang="en-US" b="1" dirty="0">
                <a:latin typeface="Roboto"/>
                <a:ea typeface="+mn-lt"/>
                <a:cs typeface="+mn-lt"/>
              </a:rPr>
              <a:t>Early Termination</a:t>
            </a:r>
            <a:r>
              <a:rPr lang="en-US" dirty="0">
                <a:latin typeface="Roboto"/>
                <a:ea typeface="+mn-lt"/>
                <a:cs typeface="+mn-lt"/>
              </a:rPr>
              <a:t>: s1 → s2 → s1 (counts as error)</a:t>
            </a:r>
            <a:endParaRPr lang="en-US" dirty="0">
              <a:latin typeface="Roboto"/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A diagram of a transition&#10;&#10;AI-generated content may be incorrect.">
            <a:extLst>
              <a:ext uri="{FF2B5EF4-FFF2-40B4-BE49-F238E27FC236}">
                <a16:creationId xmlns:a16="http://schemas.microsoft.com/office/drawing/2014/main" id="{C1387F1A-3B15-BEAF-E8F2-B7D20A346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465" y="97596"/>
            <a:ext cx="4259650" cy="199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6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9A2CA-1854-46DD-C3DE-844123943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A5DB-040A-213E-4652-BE6820E0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rgbClr val="1C1C1D"/>
                </a:solidFill>
                <a:latin typeface="Roboto"/>
                <a:ea typeface="Roboto"/>
                <a:cs typeface="Poppins"/>
              </a:rPr>
              <a:t>AI Fitness Trainer: Squats Analysis (side view)</a:t>
            </a:r>
            <a:endParaRPr lang="en-US" sz="3600" b="1">
              <a:latin typeface="Roboto"/>
              <a:ea typeface="Roboto"/>
              <a:cs typeface="Poppins"/>
            </a:endParaRPr>
          </a:p>
        </p:txBody>
      </p:sp>
      <p:pic>
        <p:nvPicPr>
          <p:cNvPr id="4" name="WhatsApp Video 2025-06-14 at 19.53.25">
            <a:hlinkClick r:id="" action="ppaction://media"/>
            <a:extLst>
              <a:ext uri="{FF2B5EF4-FFF2-40B4-BE49-F238E27FC236}">
                <a16:creationId xmlns:a16="http://schemas.microsoft.com/office/drawing/2014/main" id="{23395A51-1DFF-F16A-86A0-783D55016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2755" y="1558413"/>
            <a:ext cx="6688394" cy="50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8B3C-E550-D47B-B46C-89C4EE99E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5714C-68E4-EC75-2986-9CC773DB2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9174"/>
            <a:ext cx="10515600" cy="6219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We can finally provide the state transition diagram as well.</a:t>
            </a: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 panose="02000000000000000000" pitchFamily="2" charset="0"/>
              <a:ea typeface="Roboto"/>
              <a:cs typeface="Roboto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All calculations related to feedback are computed for states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s2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s3.</a:t>
            </a:r>
            <a:endParaRPr lang="en-US" sz="2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During our implementation, we maintain a list: 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state_sequence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. It contains the series of states as the person goes from states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s1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through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s3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and back to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s1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. The maximum number of states in </a:t>
            </a:r>
            <a:r>
              <a:rPr lang="en-US" sz="2400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state_sequence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3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(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[s2, s3, s2]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). This list determines whether a correct or an incorrect squat is performed.</a:t>
            </a:r>
            <a:endParaRPr lang="en-US" sz="2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Once we encounter state </a:t>
            </a:r>
            <a:r>
              <a:rPr lang="en-US" sz="2400" b="1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s1</a:t>
            </a:r>
            <a:r>
              <a:rPr lang="en-US" sz="2400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, we re-initialize </a:t>
            </a:r>
            <a:r>
              <a:rPr lang="en-US" sz="2400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state_sequence</a:t>
            </a:r>
            <a:r>
              <a:rPr lang="en-US" sz="2400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to an empty list for subsequent squat counts.</a:t>
            </a:r>
            <a:endParaRPr lang="en-US" sz="2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endParaRPr lang="en-US" sz="2400" dirty="0">
              <a:solidFill>
                <a:srgbClr val="1E1E1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E83A4E5-0C62-244A-58DF-42063136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853507"/>
            <a:ext cx="541020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982DB-513A-BDED-AF92-6C4F2623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10874659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latin typeface="Poppins"/>
                <a:ea typeface="Roboto"/>
                <a:cs typeface="Roboto"/>
              </a:rPr>
              <a:t>D. Form Error Detection</a:t>
            </a:r>
            <a:endParaRPr lang="en-US" sz="3200" kern="1200">
              <a:latin typeface="Poppins"/>
              <a:ea typeface="Roboto"/>
              <a:cs typeface="Roboto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F8233DA-34A0-821A-34D3-DC6AA89AF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1904707"/>
              </p:ext>
            </p:extLst>
          </p:nvPr>
        </p:nvGraphicFramePr>
        <p:xfrm>
          <a:off x="692885" y="2057051"/>
          <a:ext cx="10668004" cy="3935592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754285">
                  <a:extLst>
                    <a:ext uri="{9D8B030D-6E8A-4147-A177-3AD203B41FA5}">
                      <a16:colId xmlns:a16="http://schemas.microsoft.com/office/drawing/2014/main" val="3328458244"/>
                    </a:ext>
                  </a:extLst>
                </a:gridCol>
                <a:gridCol w="4308046">
                  <a:extLst>
                    <a:ext uri="{9D8B030D-6E8A-4147-A177-3AD203B41FA5}">
                      <a16:colId xmlns:a16="http://schemas.microsoft.com/office/drawing/2014/main" val="3787304465"/>
                    </a:ext>
                  </a:extLst>
                </a:gridCol>
                <a:gridCol w="3605673">
                  <a:extLst>
                    <a:ext uri="{9D8B030D-6E8A-4147-A177-3AD203B41FA5}">
                      <a16:colId xmlns:a16="http://schemas.microsoft.com/office/drawing/2014/main" val="2402412463"/>
                    </a:ext>
                  </a:extLst>
                </a:gridCol>
              </a:tblGrid>
              <a:tr h="48945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Error Type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Detection Logic</a:t>
                      </a:r>
                    </a:p>
                  </a:txBody>
                  <a:tcPr marL="199776" marR="104050" marT="99888" marB="99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Threshold (Beginner)</a:t>
                      </a:r>
                    </a:p>
                  </a:txBody>
                  <a:tcPr marL="199776" marR="104050" marT="99888" marB="9988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526513"/>
                  </a:ext>
                </a:extLst>
              </a:tr>
              <a:tr h="73917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Bend Forward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Hip vertical angle &lt;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20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15</a:t>
                      </a: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835214"/>
                  </a:ext>
                </a:extLst>
              </a:tr>
              <a:tr h="73917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Bend Backward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Hip vertical angle &gt;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45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50</a:t>
                      </a: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803734"/>
                  </a:ext>
                </a:extLst>
              </a:tr>
              <a:tr h="73917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Lower One’s Hip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knee vertical angle in between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50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 and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80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  <a:p>
                      <a:pPr>
                        <a:buNone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[50, 80]</a:t>
                      </a:r>
                    </a:p>
                    <a:p>
                      <a:pPr>
                        <a:buNone/>
                      </a:pP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020864"/>
                  </a:ext>
                </a:extLst>
              </a:tr>
              <a:tr h="48945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Squat Too Deep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Knee vertical angle &gt;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95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95</a:t>
                      </a: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869255"/>
                  </a:ext>
                </a:extLst>
              </a:tr>
              <a:tr h="739172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Knees Falling Over Toe</a:t>
                      </a:r>
                    </a:p>
                  </a:txBody>
                  <a:tcPr marL="199776" marR="299664" marT="99888" marB="99888"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Ankle  vertical angle &gt; 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effectLst/>
                          <a:latin typeface="Roboto"/>
                          <a:ea typeface="Roboto"/>
                          <a:cs typeface="Roboto"/>
                        </a:rPr>
                        <a:t>95</a:t>
                      </a:r>
                      <a:r>
                        <a:rPr lang="en-US" sz="1600" dirty="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</a:rPr>
                        <a:t>°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oboto"/>
                      </a:endParaRP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oboto"/>
                        </a:rPr>
                        <a:t>0.30</a:t>
                      </a:r>
                    </a:p>
                  </a:txBody>
                  <a:tcPr marL="199776" marR="104050" marT="99888" marB="99888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79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66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0D30-5AB7-1823-CC02-C06545B74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Calibri"/>
                <a:cs typeface="Calibri"/>
              </a:rPr>
              <a:t>E. Rep Counting System and Inactivity Handling</a:t>
            </a:r>
            <a:endParaRPr lang="en-US" sz="3200" dirty="0">
              <a:latin typeface="Poppins"/>
              <a:ea typeface="Calibri"/>
              <a:cs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5FA72-F0A1-7A50-047A-A494A722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Roboto"/>
                <a:ea typeface="+mn-lt"/>
                <a:cs typeface="+mn-lt"/>
              </a:rPr>
              <a:t>Correct Rep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Completes full state sequence [s2, s3, s2]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No form errors detected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Returns to s1 (standing)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b="1" dirty="0">
                <a:latin typeface="Roboto"/>
                <a:ea typeface="+mn-lt"/>
                <a:cs typeface="+mn-lt"/>
              </a:rPr>
              <a:t>Incorrect Rep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Any form error during movement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Incomplete state sequence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endParaRPr lang="en-US" dirty="0">
              <a:latin typeface="Roboto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latin typeface="Roboto"/>
                <a:ea typeface="Calibri"/>
                <a:cs typeface="Calibri"/>
              </a:rPr>
              <a:t>Inactivity Handling</a:t>
            </a:r>
          </a:p>
          <a:p>
            <a:pPr marL="0" indent="0">
              <a:buNone/>
            </a:pPr>
            <a:r>
              <a:rPr lang="en-US" dirty="0">
                <a:latin typeface="Roboto"/>
                <a:ea typeface="Calibri"/>
                <a:cs typeface="Calibri"/>
              </a:rPr>
              <a:t>Resets counters after 15s (INACTIVE_THRESH) of:</a:t>
            </a:r>
          </a:p>
          <a:p>
            <a:pPr marL="971550" lvl="1" indent="-285750">
              <a:buFont typeface="Arial"/>
              <a:buChar char="•"/>
            </a:pPr>
            <a:r>
              <a:rPr lang="en-US" dirty="0">
                <a:latin typeface="Roboto"/>
                <a:ea typeface="Calibri"/>
                <a:cs typeface="Calibri"/>
              </a:rPr>
              <a:t>No poses detected </a:t>
            </a:r>
            <a:r>
              <a:rPr lang="en-US" b="1" dirty="0">
                <a:latin typeface="Roboto"/>
                <a:ea typeface="Calibri"/>
                <a:cs typeface="Calibri"/>
              </a:rPr>
              <a:t>OR</a:t>
            </a:r>
            <a:endParaRPr lang="en-US" dirty="0">
              <a:latin typeface="Roboto"/>
              <a:ea typeface="Calibri"/>
              <a:cs typeface="Calibri"/>
            </a:endParaRPr>
          </a:p>
          <a:p>
            <a:pPr marL="971550" lvl="1" indent="-285750">
              <a:buFont typeface="Arial"/>
              <a:buChar char="•"/>
            </a:pPr>
            <a:r>
              <a:rPr lang="en-US" dirty="0">
                <a:latin typeface="Roboto"/>
                <a:ea typeface="Calibri"/>
                <a:cs typeface="Calibri"/>
              </a:rPr>
              <a:t>No state changes (static pose)</a:t>
            </a:r>
          </a:p>
          <a:p>
            <a:pPr marL="971550" lvl="1" indent="-285750">
              <a:buFont typeface="Arial"/>
              <a:buChar char="•"/>
            </a:pPr>
            <a:r>
              <a:rPr lang="en-US" dirty="0">
                <a:latin typeface="Roboto"/>
                <a:ea typeface="Calibri"/>
                <a:cs typeface="Calibri"/>
              </a:rPr>
              <a:t>Offset angle&gt; offset threshold (facing directly towards camera and when camera is not aligned properly)</a:t>
            </a:r>
          </a:p>
          <a:p>
            <a:pPr marL="0" indent="0">
              <a:buNone/>
            </a:pPr>
            <a:endParaRPr lang="en-US" b="1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586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9DD55-07D8-DDDA-A022-8D65B50B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Calibri"/>
                <a:cs typeface="Calibri"/>
              </a:rPr>
              <a:t>F. Visual Feedback Pipeline</a:t>
            </a:r>
            <a:endParaRPr lang="en-US" sz="3200" dirty="0">
              <a:latin typeface="Poppins"/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D03F-6417-BF67-74BC-9DAA76DAE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Roboto"/>
                <a:ea typeface="+mn-lt"/>
                <a:cs typeface="+mn-lt"/>
              </a:rPr>
              <a:t>Frame Processing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Detect pose → Draw skeleton → Check alignment</a:t>
            </a:r>
            <a:endParaRPr lang="en-US" dirty="0">
              <a:latin typeface="Roboto"/>
              <a:ea typeface="Roboto"/>
              <a:cs typeface="Roboto"/>
            </a:endParaRPr>
          </a:p>
          <a:p>
            <a:r>
              <a:rPr lang="en-US" b="1" dirty="0">
                <a:latin typeface="Roboto"/>
                <a:ea typeface="+mn-lt"/>
                <a:cs typeface="+mn-lt"/>
              </a:rPr>
              <a:t>Form Analysis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Calculate distances/angles → Detect errors → Update states</a:t>
            </a:r>
            <a:endParaRPr lang="en-US" dirty="0">
              <a:latin typeface="Roboto"/>
              <a:ea typeface="Roboto"/>
              <a:cs typeface="Roboto"/>
            </a:endParaRPr>
          </a:p>
          <a:p>
            <a:r>
              <a:rPr lang="en-US" b="1" dirty="0">
                <a:latin typeface="Roboto"/>
                <a:ea typeface="+mn-lt"/>
                <a:cs typeface="+mn-lt"/>
              </a:rPr>
              <a:t>Feedback Generation</a:t>
            </a:r>
            <a:r>
              <a:rPr lang="en-US" dirty="0">
                <a:latin typeface="Roboto"/>
                <a:ea typeface="+mn-lt"/>
                <a:cs typeface="+mn-lt"/>
              </a:rPr>
              <a:t>: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latin typeface="Roboto"/>
                <a:ea typeface="+mn-lt"/>
                <a:cs typeface="+mn-lt"/>
              </a:rPr>
              <a:t>Show counters → Display errors → Handle inactivity</a:t>
            </a:r>
            <a:endParaRPr lang="en-US" dirty="0">
              <a:latin typeface="Roboto"/>
              <a:ea typeface="Roboto"/>
              <a:cs typeface="Roboto"/>
            </a:endParaRPr>
          </a:p>
          <a:p>
            <a:endParaRPr lang="en-US" dirty="0">
              <a:latin typeface="Robo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93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ED0DA-46E2-9900-8BAA-6211D47BC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9BC6-DBDC-1F80-E13D-450A63D3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416"/>
            <a:ext cx="11953567" cy="1337853"/>
          </a:xfrm>
        </p:spPr>
        <p:txBody>
          <a:bodyPr>
            <a:normAutofit/>
          </a:bodyPr>
          <a:lstStyle/>
          <a:p>
            <a:r>
              <a:rPr lang="en-US" i="0">
                <a:solidFill>
                  <a:srgbClr val="1C1C1D"/>
                </a:solidFill>
                <a:effectLst/>
                <a:latin typeface="Poppins"/>
                <a:ea typeface="Roboto"/>
                <a:cs typeface="Poppins"/>
              </a:rPr>
              <a:t>AI </a:t>
            </a:r>
            <a:r>
              <a:rPr lang="en-US">
                <a:solidFill>
                  <a:srgbClr val="1C1C1D"/>
                </a:solidFill>
                <a:latin typeface="Poppins"/>
                <a:ea typeface="Roboto"/>
                <a:cs typeface="Poppins"/>
              </a:rPr>
              <a:t>Fitness</a:t>
            </a:r>
            <a:r>
              <a:rPr lang="en-US" i="0">
                <a:solidFill>
                  <a:srgbClr val="1C1C1D"/>
                </a:solidFill>
                <a:effectLst/>
                <a:latin typeface="Poppins"/>
                <a:ea typeface="Roboto"/>
                <a:cs typeface="Poppins"/>
              </a:rPr>
              <a:t> Trainer</a:t>
            </a:r>
            <a:r>
              <a:rPr lang="en-US">
                <a:solidFill>
                  <a:srgbClr val="1C1C1D"/>
                </a:solidFill>
                <a:latin typeface="Poppins"/>
                <a:ea typeface="Roboto"/>
                <a:cs typeface="Poppins"/>
              </a:rPr>
              <a:t>: Squats Analysis</a:t>
            </a:r>
            <a:endParaRPr lang="en-US">
              <a:latin typeface="Poppins"/>
              <a:cs typeface="Poppin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3C82D3-71E5-2EAB-035D-9BE59458B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Introduction: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We 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aim to build an </a:t>
            </a:r>
            <a:r>
              <a:rPr lang="en-US" b="1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AI fitness trainer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 that can help </a:t>
            </a: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to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 perform squats seamlessly, irrespective of whether you are a beginner or a pro. </a:t>
            </a: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To achieve this task 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we have opted to use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Mediapipe’s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 Pose pipeline for estimating the human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keypoints</a:t>
            </a:r>
            <a:r>
              <a:rPr lang="en-US" b="0" i="0" dirty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. 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The application will also have provisions to perform squats in </a:t>
            </a:r>
            <a:r>
              <a:rPr lang="en-US" b="1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Beginner</a:t>
            </a: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b="1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Pro</a:t>
            </a:r>
            <a:r>
              <a:rPr lang="en-US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modes, along with appropriate feedback.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65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AEFD-BCF6-09A1-671A-D94DDBB6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oppins"/>
                <a:ea typeface="+mn-lt"/>
                <a:cs typeface="+mn-lt"/>
              </a:rPr>
              <a:t>G. Real-Time Performance</a:t>
            </a:r>
            <a:r>
              <a:rPr lang="en-US" sz="3200" dirty="0">
                <a:latin typeface="Poppins"/>
                <a:ea typeface="+mn-lt"/>
                <a:cs typeface="+mn-lt"/>
              </a:rPr>
              <a:t>:</a:t>
            </a:r>
            <a:endParaRPr lang="en-US" sz="3200" dirty="0">
              <a:latin typeface="Poppins"/>
              <a:cs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455EC-99AE-CB6A-9AB1-AE0654772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971550" lvl="1" indent="-285750">
              <a:buFont typeface="Arial"/>
            </a:pPr>
            <a:r>
              <a:rPr lang="en-US" sz="2800" dirty="0">
                <a:latin typeface="Poppins"/>
                <a:ea typeface="+mn-lt"/>
                <a:cs typeface="+mn-lt"/>
              </a:rPr>
              <a:t>Processes ~30 FPS on modest hardware</a:t>
            </a:r>
            <a:endParaRPr lang="en-US" dirty="0">
              <a:latin typeface="Poppins"/>
              <a:cs typeface="Poppins"/>
            </a:endParaRPr>
          </a:p>
          <a:p>
            <a:pPr marL="971550" lvl="1" indent="-285750">
              <a:buFont typeface="Arial"/>
            </a:pPr>
            <a:r>
              <a:rPr lang="en-US" sz="2800" dirty="0">
                <a:latin typeface="Poppins"/>
                <a:ea typeface="+mn-lt"/>
                <a:cs typeface="+mn-lt"/>
              </a:rPr>
              <a:t>Minimal lag between actual movement and feedback</a:t>
            </a:r>
            <a:endParaRPr lang="en-US" dirty="0">
              <a:latin typeface="Poppins"/>
              <a:cs typeface="Poppins"/>
            </a:endParaRPr>
          </a:p>
          <a:p>
            <a:pPr marL="0" indent="0">
              <a:buNone/>
            </a:pPr>
            <a:endParaRPr lang="en-US" dirty="0">
              <a:latin typeface="Poppin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091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C141-641F-FD04-3A7F-76CC81BEA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E9B8-FB1B-1379-6CBF-430FFCC85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333333"/>
                </a:solidFill>
                <a:latin typeface="Poppins"/>
                <a:cs typeface="Poppins"/>
              </a:rPr>
              <a:t>Application Workflow and Thresholds</a:t>
            </a:r>
            <a:endParaRPr lang="en-US" sz="3200" b="1" dirty="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E243-2859-7E26-1DA0-51F3635E6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We first declare the following thresholds along with the two counters:</a:t>
            </a:r>
            <a:endParaRPr lang="en-US" sz="2400" dirty="0">
              <a:latin typeface="Roboto"/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STATE_THRESH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: A set of thresholds that determine the state that each frame belongs </a:t>
            </a:r>
            <a:r>
              <a:rPr lang="en-US" b="0" i="0" dirty="0">
                <a:solidFill>
                  <a:srgbClr val="3C3C3C"/>
                </a:solidFill>
                <a:effectLst/>
                <a:latin typeface="Roboto"/>
                <a:ea typeface="Roboto"/>
                <a:cs typeface="Roboto"/>
              </a:rPr>
              <a:t>to</a:t>
            </a:r>
            <a:r>
              <a:rPr lang="en-US" i="0" dirty="0">
                <a:solidFill>
                  <a:srgbClr val="3C3C3C"/>
                </a:solidFill>
                <a:effectLst/>
                <a:latin typeface="Roboto"/>
                <a:ea typeface="Roboto"/>
                <a:cs typeface="Roboto"/>
              </a:rPr>
              <a:t>.</a:t>
            </a:r>
            <a:endParaRPr lang="en-US" dirty="0">
              <a:solidFill>
                <a:srgbClr val="3C3C3C"/>
              </a:solidFill>
              <a:latin typeface="Roboto"/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FEEDBACK_THRESH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: A set of thresholds to determine the feedback information that needs to be displayed.</a:t>
            </a:r>
            <a:endParaRPr lang="en-US" dirty="0">
              <a:solidFill>
                <a:srgbClr val="3C3C3C"/>
              </a:solidFill>
              <a:latin typeface="Roboto"/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OFFSET_THRESH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: Threshold to determine if the person is facing directly toward the camera.</a:t>
            </a:r>
            <a:endParaRPr lang="en-US" dirty="0">
              <a:solidFill>
                <a:srgbClr val="3C3C3C"/>
              </a:solidFill>
              <a:latin typeface="Roboto"/>
              <a:ea typeface="Calibri"/>
              <a:cs typeface="Calibri"/>
            </a:endParaRPr>
          </a:p>
          <a:p>
            <a:pPr lvl="1"/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INACTIVE_THRESH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: Threshold to determine inactivity, failing which the counters: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are reset.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lvl="1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Counters: </a:t>
            </a:r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to count the number of proper and improper squats, respectively.</a:t>
            </a:r>
            <a:endParaRPr lang="en-US" dirty="0">
              <a:solidFill>
                <a:srgbClr val="3C3C3C"/>
              </a:solidFill>
              <a:latin typeface="Roboto"/>
              <a:ea typeface="Calibri"/>
              <a:cs typeface="Calibri"/>
            </a:endParaRPr>
          </a:p>
          <a:p>
            <a:pPr>
              <a:buAutoNum type="arabicPeriod"/>
            </a:pPr>
            <a:endParaRPr lang="en-US" sz="2400" b="1" dirty="0">
              <a:solidFill>
                <a:srgbClr val="333333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0694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22B-5367-CB67-C670-75A230B9E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447"/>
            <a:ext cx="10515600" cy="6042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2. We read each frame from the webcam/video, pre-process it and pass it through </a:t>
            </a:r>
            <a:r>
              <a:rPr lang="en-US" sz="2400" b="1" dirty="0" err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MediaPipe’s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 Pose solution</a:t>
            </a:r>
            <a:endParaRPr lang="en-US" sz="2400" dirty="0">
              <a:solidFill>
                <a:srgbClr val="3C3C3C"/>
              </a:solidFill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3.  We then retrieve the desired landmarks for the Shoulders, Nose, Knee, Hip, and Ankle,  provided the detection landmarks are available; else, we move on to compute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 TIME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(in secs) when there are 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no detections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.</a:t>
            </a:r>
            <a:endParaRPr lang="en-US" sz="2400" dirty="0">
              <a:latin typeface="Roboto"/>
              <a:ea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If this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 TIME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passes the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INACTIVE_THRESH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we reset the counters: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INCORRECT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4. The 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offset angle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(discussed in the later section) is calculated for the Nose and Shoulder  coordinates.</a:t>
            </a:r>
            <a:endParaRPr lang="en-US" sz="2400" dirty="0">
              <a:latin typeface="Roboto"/>
              <a:ea typeface="Calibri"/>
              <a:cs typeface="Calibri"/>
            </a:endParaRPr>
          </a:p>
          <a:p>
            <a:pPr lvl="1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If the offset angle overshoots the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OFFSET_THRESH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, we display the appropriate warning and compute the </a:t>
            </a:r>
            <a:r>
              <a:rPr lang="en-US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 TIME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as discussed in 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96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BC738-553E-DA98-A493-DB2EA42B8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2573"/>
            <a:ext cx="10515600" cy="5514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Roboto"/>
                <a:ea typeface="Calibri"/>
                <a:cs typeface="Calibri"/>
              </a:rPr>
              <a:t>5.</a:t>
            </a:r>
            <a:r>
              <a:rPr lang="en-US" sz="2400" dirty="0">
                <a:latin typeface="Roboto"/>
                <a:ea typeface="Roboto"/>
                <a:cs typeface="Roboto"/>
              </a:rPr>
              <a:t> 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When the 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offset angle 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is within the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OFFSET_THRESH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, we go on to calculate the following: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971550" lvl="1" indent="-285750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The angles 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shoulder-hip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hip-knee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, and </a:t>
            </a:r>
            <a:r>
              <a:rPr lang="en-US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knee-ankle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lines with the verticals. 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971550" lvl="1" indent="-285750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The </a:t>
            </a:r>
            <a:r>
              <a:rPr lang="en-US" b="1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current_state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of the frame is calculated based on STATE_THRESH.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971550" lvl="1" indent="-285750"/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A list: </a:t>
            </a:r>
            <a:r>
              <a:rPr lang="en-US" b="1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state_sequence</a:t>
            </a:r>
            <a:r>
              <a:rPr lang="en-US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is maintained (discussed in the previous section).</a:t>
            </a:r>
            <a:endParaRPr lang="en-US" dirty="0">
              <a:latin typeface="Roboto"/>
              <a:ea typeface="Roboto"/>
              <a:cs typeface="Roboto"/>
            </a:endParaRPr>
          </a:p>
          <a:p>
            <a:pPr marL="685800"/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6. When the current state is encountered as s1, we update the counters: 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CORRECT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and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INCORRECT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based on the contents of </a:t>
            </a:r>
            <a:r>
              <a:rPr lang="en-US" sz="2400" dirty="0" err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state_sequence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. 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Otherwise, we compute and display the feedback messages based on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FEEDBACK_THRESH</a:t>
            </a:r>
            <a:r>
              <a:rPr lang="en-US" sz="2400" b="1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and compute the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INACTIVE TIME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.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pPr marL="685800"/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7. We assign 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prev_state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with </a:t>
            </a:r>
            <a:r>
              <a:rPr lang="en-US" sz="2400" b="1" dirty="0" err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current_state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and proceed to fetch the subsequent frames.</a:t>
            </a:r>
            <a:endParaRPr lang="en-US" sz="2400" dirty="0">
              <a:latin typeface="Roboto"/>
              <a:ea typeface="Roboto"/>
              <a:cs typeface="Roboto"/>
            </a:endParaRPr>
          </a:p>
          <a:p>
            <a:endParaRPr lang="en-US" sz="2400" dirty="0">
              <a:latin typeface="Robo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889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60FB-F7AA-422A-A488-A967A11C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3060"/>
            <a:ext cx="10515600" cy="1325563"/>
          </a:xfrm>
        </p:spPr>
        <p:txBody>
          <a:bodyPr/>
          <a:lstStyle/>
          <a:p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For instance, to calculate the </a:t>
            </a:r>
            <a:r>
              <a:rPr lang="en-US" sz="2400" b="1">
                <a:solidFill>
                  <a:srgbClr val="1E1E1E"/>
                </a:solidFill>
                <a:latin typeface="Roboto"/>
                <a:ea typeface="Roboto"/>
                <a:cs typeface="Roboto"/>
              </a:rPr>
              <a:t>offset angle</a:t>
            </a:r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, we shall find the angle between the nose and the shoulders, with the coordinates of the nose being the reference point.</a:t>
            </a:r>
            <a:endParaRPr lang="en-US" sz="2400"/>
          </a:p>
        </p:txBody>
      </p:sp>
      <p:pic>
        <p:nvPicPr>
          <p:cNvPr id="3" name="Picture 2" descr="A person with glasses and a dot on her face&#10;&#10;AI-generated content may be incorrect.">
            <a:extLst>
              <a:ext uri="{FF2B5EF4-FFF2-40B4-BE49-F238E27FC236}">
                <a16:creationId xmlns:a16="http://schemas.microsoft.com/office/drawing/2014/main" id="{D184D823-71ED-3AEB-34F4-8040ECF7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80" y="1516248"/>
            <a:ext cx="6990627" cy="5179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43FFC-09C8-C8DB-33B7-4A4B9FD59E36}"/>
              </a:ext>
            </a:extLst>
          </p:cNvPr>
          <p:cNvSpPr txBox="1"/>
          <p:nvPr/>
        </p:nvSpPr>
        <p:spPr>
          <a:xfrm>
            <a:off x="4350084" y="48981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FFF00"/>
                </a:solidFill>
              </a:rPr>
              <a:t>Right Shoulder</a:t>
            </a:r>
            <a:r>
              <a:rPr lang="en-US" sz="1400">
                <a:solidFill>
                  <a:srgbClr val="FFFF00"/>
                </a:solidFill>
                <a:ea typeface="Calibri"/>
                <a:cs typeface="Calibri"/>
              </a:rPr>
              <a:t>​</a:t>
            </a:r>
            <a:endParaRPr lang="en-US">
              <a:solidFill>
                <a:srgbClr val="FFFF00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68114-6080-283D-E3A5-4775171D458D}"/>
              </a:ext>
            </a:extLst>
          </p:cNvPr>
          <p:cNvSpPr txBox="1"/>
          <p:nvPr/>
        </p:nvSpPr>
        <p:spPr>
          <a:xfrm>
            <a:off x="7652084" y="48981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F70AEF"/>
                </a:solidFill>
              </a:rPr>
              <a:t>Left Shoulder</a:t>
            </a:r>
            <a:r>
              <a:rPr lang="en-US" sz="1400">
                <a:solidFill>
                  <a:srgbClr val="F70AEF"/>
                </a:solidFill>
                <a:ea typeface="Calibri"/>
                <a:cs typeface="Calibri"/>
              </a:rPr>
              <a:t>​</a:t>
            </a:r>
            <a:endParaRPr lang="en-US">
              <a:solidFill>
                <a:srgbClr val="F70AEF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5DE14D-233A-151C-F78E-139C6F829A9C}"/>
              </a:ext>
            </a:extLst>
          </p:cNvPr>
          <p:cNvSpPr txBox="1"/>
          <p:nvPr/>
        </p:nvSpPr>
        <p:spPr>
          <a:xfrm>
            <a:off x="5380315" y="3120189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  <a:ea typeface="Calibri"/>
                <a:cs typeface="Calibri"/>
              </a:rPr>
              <a:t>Nose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40087F-B39A-7677-B86C-672E07CD12C9}"/>
              </a:ext>
            </a:extLst>
          </p:cNvPr>
          <p:cNvCxnSpPr/>
          <p:nvPr/>
        </p:nvCxnSpPr>
        <p:spPr>
          <a:xfrm>
            <a:off x="6784212" y="3538747"/>
            <a:ext cx="1710168" cy="1763435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B3E7C-AC95-3211-C444-CB051DC03983}"/>
              </a:ext>
            </a:extLst>
          </p:cNvPr>
          <p:cNvCxnSpPr>
            <a:cxnSpLocks/>
          </p:cNvCxnSpPr>
          <p:nvPr/>
        </p:nvCxnSpPr>
        <p:spPr>
          <a:xfrm flipH="1">
            <a:off x="5196124" y="3506114"/>
            <a:ext cx="1509895" cy="194778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789503C-ACF3-CD39-FD2B-6D54BCCE4B86}"/>
              </a:ext>
            </a:extLst>
          </p:cNvPr>
          <p:cNvSpPr/>
          <p:nvPr/>
        </p:nvSpPr>
        <p:spPr>
          <a:xfrm rot="8040000">
            <a:off x="6341834" y="3083313"/>
            <a:ext cx="828368" cy="865239"/>
          </a:xfrm>
          <a:prstGeom prst="arc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B82DCD-0528-D5E6-F688-922DE1CC39E5}"/>
                  </a:ext>
                </a:extLst>
              </p14:cNvPr>
              <p14:cNvContentPartPr/>
              <p14:nvPr/>
            </p14:nvContentPartPr>
            <p14:xfrm>
              <a:off x="13857339" y="3717822"/>
              <a:ext cx="18435" cy="1843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B82DCD-0528-D5E6-F688-922DE1CC39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4024" y="2796072"/>
                <a:ext cx="1843500" cy="18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074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E449-6729-24AD-07E7-0AC7EEB8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Feedback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24F2-80F1-80D7-3464-23BC2FFAB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3200" dirty="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Our application shall provide five feedback messages while one performs a squat, namely:</a:t>
            </a:r>
            <a:endParaRPr lang="en-US" sz="3200" dirty="0">
              <a:latin typeface="Roboto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Bend Forward</a:t>
            </a:r>
            <a:endParaRPr lang="en-US" sz="3200" dirty="0">
              <a:latin typeface="Roboto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Bend Backwards</a:t>
            </a:r>
            <a:endParaRPr lang="en-US" sz="3200" dirty="0">
              <a:latin typeface="Roboto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Lower one’s hips</a:t>
            </a:r>
            <a:endParaRPr lang="en-US" sz="3200" dirty="0">
              <a:latin typeface="Roboto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Knee falling over toes</a:t>
            </a:r>
            <a:endParaRPr lang="en-US" sz="3200" dirty="0">
              <a:latin typeface="Roboto"/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2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Deep squats</a:t>
            </a:r>
            <a:endParaRPr lang="en-US" sz="3200" dirty="0">
              <a:latin typeface="Roboto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3200" dirty="0">
              <a:latin typeface="Roboto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641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A39D-994F-CCDE-20D2-7DFA8036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1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18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"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Bend Forward"</a:t>
            </a: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 displayed when the hip-vertical angle (i.e., the angle between the shoulder-hip line with the vertical) falls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below a threshold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, for instance, 20°, as shown in the following figure.</a:t>
            </a:r>
            <a:endParaRPr lang="en-US" sz="2400" dirty="0">
              <a:latin typeface="Roboto"/>
              <a:ea typeface="Calibri Light"/>
              <a:cs typeface="Calibri Light"/>
            </a:endParaRPr>
          </a:p>
        </p:txBody>
      </p:sp>
      <p:pic>
        <p:nvPicPr>
          <p:cNvPr id="6" name="WhatsApp Video 2025-06-14 at 19.53.30 (1)">
            <a:hlinkClick r:id="" action="ppaction://media"/>
            <a:extLst>
              <a:ext uri="{FF2B5EF4-FFF2-40B4-BE49-F238E27FC236}">
                <a16:creationId xmlns:a16="http://schemas.microsoft.com/office/drawing/2014/main" id="{6391613D-B7B8-3C8F-29CE-2297203978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2605" y="2487202"/>
            <a:ext cx="3848580" cy="2968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71061-9E56-974E-76B0-852CA5B70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20" y="1780263"/>
            <a:ext cx="5620280" cy="43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4BF-972F-6351-A633-85ACB9D0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2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 “Bend Backwards” 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 displayed when the hip-vertical angle falls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above a threshold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, for instance, 45°,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as shown below.</a:t>
            </a:r>
            <a:endParaRPr lang="en-US" sz="2400" dirty="0">
              <a:latin typeface="Roboto"/>
              <a:ea typeface="Calibri Light"/>
              <a:cs typeface="Calibri Light"/>
            </a:endParaRPr>
          </a:p>
        </p:txBody>
      </p:sp>
      <p:pic>
        <p:nvPicPr>
          <p:cNvPr id="4" name="WhatsApp Video 2025-06-14 at 19.53.32">
            <a:hlinkClick r:id="" action="ppaction://media"/>
            <a:extLst>
              <a:ext uri="{FF2B5EF4-FFF2-40B4-BE49-F238E27FC236}">
                <a16:creationId xmlns:a16="http://schemas.microsoft.com/office/drawing/2014/main" id="{65E0D3C1-B96D-ACCA-1CAA-6BEC3D2C4C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2510" y="2438400"/>
            <a:ext cx="4005221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DBACB-1F2A-A7B5-D356-9000574F4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5" y="1690688"/>
            <a:ext cx="5749554" cy="448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9AA19-E9D2-FC2A-C7C4-6C818086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3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 "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Lower one’s hips"  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 responsible when the angle between the hip-knee line with the vertical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within thresholds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, say between 50°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and 80°, as shown below.</a:t>
            </a:r>
            <a:endParaRPr lang="en-US" sz="2400" dirty="0">
              <a:latin typeface="Roboto"/>
              <a:ea typeface="Calibri Light"/>
              <a:cs typeface="Calibri Light"/>
            </a:endParaRPr>
          </a:p>
        </p:txBody>
      </p:sp>
      <p:pic>
        <p:nvPicPr>
          <p:cNvPr id="4" name="WhatsApp Video 2025-06-14 at 19.53.27">
            <a:hlinkClick r:id="" action="ppaction://media"/>
            <a:extLst>
              <a:ext uri="{FF2B5EF4-FFF2-40B4-BE49-F238E27FC236}">
                <a16:creationId xmlns:a16="http://schemas.microsoft.com/office/drawing/2014/main" id="{578A8C0E-D9B8-3B52-BEBA-0516CD0111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8114" y="2550077"/>
            <a:ext cx="3633906" cy="2751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CBC43-FE99-8D93-99F8-B3B38EB66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5" y="1931695"/>
            <a:ext cx="5647779" cy="42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9A4B-4A23-ACD0-8355-93858DA0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 4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 “Knee falling over toes” 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is displayed when the angle between the knee-ankle line with the vertical lies above a threshold, for instance, 30°,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as shown.</a:t>
            </a:r>
            <a:endParaRPr lang="en-US" sz="2400" dirty="0">
              <a:latin typeface="Roboto"/>
              <a:ea typeface="Calibri Light"/>
              <a:cs typeface="Calibri Light"/>
            </a:endParaRPr>
          </a:p>
        </p:txBody>
      </p:sp>
      <p:pic>
        <p:nvPicPr>
          <p:cNvPr id="4" name="WhatsApp Video 2025-06-14 at 19.53.28">
            <a:hlinkClick r:id="" action="ppaction://media"/>
            <a:extLst>
              <a:ext uri="{FF2B5EF4-FFF2-40B4-BE49-F238E27FC236}">
                <a16:creationId xmlns:a16="http://schemas.microsoft.com/office/drawing/2014/main" id="{8B680D41-7CA8-C9A1-4FFA-7D08BB2D9B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8666" y="2478312"/>
            <a:ext cx="4183992" cy="31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D05468-E07B-EAEC-8B37-17AE571D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710" y="1779637"/>
            <a:ext cx="5853060" cy="43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4098-8D54-7B76-4685-56B96DAE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077831-FD24-8746-5C11-227C0827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814"/>
            <a:ext cx="12192000" cy="573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18F7-4F7E-21CA-4E73-5AA46222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Feedback 5 </a:t>
            </a:r>
            <a:r>
              <a:rPr lang="en-US" sz="18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"</a:t>
            </a:r>
            <a:r>
              <a:rPr lang="en-US" sz="2400" dirty="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Deep squats"</a:t>
            </a:r>
            <a:r>
              <a:rPr lang="en-US" sz="18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 is displayed when the angle between the hip-knee line with the vertical; transitions through state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s3 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and goes </a:t>
            </a:r>
            <a:r>
              <a:rPr lang="en-US" sz="2400" b="1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beyond a threshold</a:t>
            </a:r>
            <a:r>
              <a:rPr lang="en-US" sz="2400" dirty="0">
                <a:solidFill>
                  <a:srgbClr val="333333"/>
                </a:solidFill>
                <a:latin typeface="Roboto"/>
                <a:ea typeface="Roboto"/>
                <a:cs typeface="Roboto"/>
              </a:rPr>
              <a:t>, for instance, 95°.</a:t>
            </a:r>
            <a:endParaRPr lang="en-US" sz="2400" dirty="0">
              <a:latin typeface="Roboto"/>
              <a:ea typeface="Calibri Light"/>
              <a:cs typeface="Calibri Light"/>
            </a:endParaRPr>
          </a:p>
        </p:txBody>
      </p:sp>
      <p:pic>
        <p:nvPicPr>
          <p:cNvPr id="4" name="output_live (51)">
            <a:hlinkClick r:id="" action="ppaction://media"/>
            <a:extLst>
              <a:ext uri="{FF2B5EF4-FFF2-40B4-BE49-F238E27FC236}">
                <a16:creationId xmlns:a16="http://schemas.microsoft.com/office/drawing/2014/main" id="{8960FA90-6AE6-407B-C270-2FAFA66E59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9535" end="312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5197" y="2471057"/>
            <a:ext cx="3937746" cy="288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F4386A-EEAF-EFC5-3F90-95806820E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86" y="1857836"/>
            <a:ext cx="5288277" cy="39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4EE9-414F-CCC1-6363-92F0A2BD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Poppins"/>
              </a:rPr>
              <a:t>Computing Inactive Times</a:t>
            </a:r>
            <a:endParaRPr lang="en-US" sz="3200" b="1">
              <a:latin typeface="Roboto"/>
              <a:ea typeface="Roboto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FCCDC-4EAC-37F6-B843-1B0EFD60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1884"/>
            <a:ext cx="10515600" cy="44250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As mentioned earlier, another aspect of our application is to reset all counters (for correct and incorrect squats) owing to inactivity. Inactivity is computed when an object (person) maintains a certain state beyond some </a:t>
            </a:r>
            <a:r>
              <a:rPr lang="en-US" sz="2400" b="1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</a:t>
            </a:r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time. The threshold </a:t>
            </a:r>
            <a:r>
              <a:rPr lang="en-US" sz="2400" b="1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 </a:t>
            </a:r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is measured in seconds. We have set the value of </a:t>
            </a:r>
            <a:r>
              <a:rPr lang="en-US" sz="2400" b="1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</a:t>
            </a:r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to </a:t>
            </a:r>
            <a:r>
              <a:rPr lang="en-US" sz="2400" b="1">
                <a:solidFill>
                  <a:srgbClr val="1E1E1E"/>
                </a:solidFill>
                <a:latin typeface="Roboto"/>
                <a:ea typeface="Roboto"/>
                <a:cs typeface="Roboto"/>
              </a:rPr>
              <a:t>15</a:t>
            </a:r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 seconds.</a:t>
            </a:r>
            <a:endParaRPr lang="en-US" sz="2400">
              <a:latin typeface="Roboto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1E1E1E"/>
                </a:solidFill>
                <a:latin typeface="Roboto"/>
                <a:ea typeface="Roboto"/>
                <a:cs typeface="Roboto"/>
              </a:rPr>
              <a:t>There are three situations when our application encounters inactivity:</a:t>
            </a:r>
            <a:endParaRPr lang="en-US" sz="2400">
              <a:latin typeface="Roboto"/>
              <a:ea typeface="Calibri"/>
              <a:cs typeface="Calibri"/>
            </a:endParaRPr>
          </a:p>
          <a:p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We are facing directly toward the camera (i.e., </a:t>
            </a:r>
            <a:r>
              <a:rPr lang="en-US" sz="2400" b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offset angle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&gt; </a:t>
            </a:r>
            <a:r>
              <a:rPr lang="en-US" sz="2400" b="1">
                <a:solidFill>
                  <a:srgbClr val="333333"/>
                </a:solidFill>
                <a:latin typeface="Roboto"/>
                <a:ea typeface="Roboto"/>
                <a:cs typeface="Roboto"/>
              </a:rPr>
              <a:t>OFFSET_THRESH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) beyond </a:t>
            </a:r>
            <a:r>
              <a:rPr lang="en-US" sz="2400" b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seconds.</a:t>
            </a:r>
            <a:endParaRPr lang="en-US" sz="2400">
              <a:latin typeface="Roboto"/>
              <a:ea typeface="Calibri"/>
              <a:cs typeface="Calibri"/>
            </a:endParaRPr>
          </a:p>
          <a:p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The state of the person remains unchanged beyond </a:t>
            </a:r>
            <a:r>
              <a:rPr lang="en-US" sz="2400" b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seconds.</a:t>
            </a:r>
            <a:endParaRPr lang="en-US" sz="2400">
              <a:latin typeface="Roboto"/>
              <a:ea typeface="Calibri"/>
              <a:cs typeface="Calibri"/>
            </a:endParaRPr>
          </a:p>
          <a:p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There are no detections beyond </a:t>
            </a:r>
            <a:r>
              <a:rPr lang="en-US" sz="2400" b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T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 seconds.</a:t>
            </a:r>
            <a:endParaRPr lang="en-US" sz="2400">
              <a:latin typeface="Roboto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071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DE37-914A-3029-1B59-95877D9CE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DE1E-5370-C7F4-185B-10EECC7E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rgbClr val="333333"/>
                </a:solidFill>
                <a:latin typeface="Roboto"/>
                <a:ea typeface="Roboto"/>
                <a:cs typeface="Poppins"/>
              </a:rPr>
              <a:t>Computing Inactive Times</a:t>
            </a:r>
            <a:endParaRPr lang="en-US" sz="3200" b="1">
              <a:latin typeface="Roboto"/>
              <a:ea typeface="Roboto"/>
              <a:cs typeface="Calibri Light"/>
            </a:endParaRPr>
          </a:p>
        </p:txBody>
      </p:sp>
      <p:pic>
        <p:nvPicPr>
          <p:cNvPr id="5" name="WhatsApp Video 2025-06-14 at 19.53.30">
            <a:hlinkClick r:id="" action="ppaction://media"/>
            <a:extLst>
              <a:ext uri="{FF2B5EF4-FFF2-40B4-BE49-F238E27FC236}">
                <a16:creationId xmlns:a16="http://schemas.microsoft.com/office/drawing/2014/main" id="{FF4C55E4-0F9B-F432-5C83-341400FE4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72100" y="2413568"/>
            <a:ext cx="3996644" cy="3035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3BCC8-C9D9-C44A-4C4E-1B3434948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13" y="1681316"/>
            <a:ext cx="5908489" cy="449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790F-3A85-5753-3DD2-B4351570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Roboto"/>
                <a:ea typeface="Calibri Light"/>
                <a:cs typeface="Calibri Light"/>
              </a:rPr>
              <a:t>Correct Squats</a:t>
            </a:r>
          </a:p>
        </p:txBody>
      </p:sp>
      <p:pic>
        <p:nvPicPr>
          <p:cNvPr id="4" name="WhatsApp Video 2025-06-14 at 19.53.26">
            <a:hlinkClick r:id="" action="ppaction://media"/>
            <a:extLst>
              <a:ext uri="{FF2B5EF4-FFF2-40B4-BE49-F238E27FC236}">
                <a16:creationId xmlns:a16="http://schemas.microsoft.com/office/drawing/2014/main" id="{EC8FAE18-3BFC-A30A-9B20-68A058077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0264" y="2512995"/>
            <a:ext cx="4018415" cy="3055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12F30C-97B6-EDA6-C3C9-34E3E162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21" y="1690688"/>
            <a:ext cx="5863870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6A11-AD42-1974-7043-AF313057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Upload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2C02-6C17-C154-38AC-FEF78071D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Upload Section</a:t>
            </a:r>
            <a:r>
              <a:rPr lang="en-US" dirty="0"/>
              <a:t> allows users to </a:t>
            </a:r>
            <a:r>
              <a:rPr lang="en-US" b="1" dirty="0"/>
              <a:t>upload a pre-recorded workout video</a:t>
            </a:r>
            <a:r>
              <a:rPr lang="en-US" dirty="0"/>
              <a:t> (such as squats) for </a:t>
            </a:r>
            <a:r>
              <a:rPr lang="en-US" b="1" dirty="0"/>
              <a:t>pose analysis and feedback</a:t>
            </a:r>
            <a:r>
              <a:rPr lang="en-US" dirty="0"/>
              <a:t> using AI-powered posture detection.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06DF2-3326-FF43-7E26-7215291A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36" y="2922588"/>
            <a:ext cx="8080235" cy="35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4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B9E0F036-EFE3-D23E-5499-AF127A01A7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1261687"/>
            <a:ext cx="1064622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📁 Upload Feature: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Allows users to upload pre-recorded workout videos (.mp4, .mov, 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 for posture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🧠 AI-Powered Pose Detection: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Each video frame is analyzed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MediaPipe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detect human body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keypoints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Mode &amp; View Selection: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Users can choose "Beginner" or "Pro" mode and "Side View" (Front View can be added later).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Posture Evaluation: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Squat form is checked against predefined angle thresholds to detect errors or provide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🖼️ Frame-by-Frame Display: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Each processed frame with visual feedback is shown live inside the app.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💾 AI-Processed Output: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The processed video is saved with overlays indicating correctness of the exercise.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⬇️ Downloadable Feedback: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Users can download the final video for personal review or coaching use.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7382D8-043A-9511-899B-1682141B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867"/>
            <a:ext cx="10929257" cy="1325563"/>
          </a:xfrm>
        </p:spPr>
        <p:txBody>
          <a:bodyPr/>
          <a:lstStyle/>
          <a:p>
            <a:r>
              <a:rPr lang="en-US" b="1" dirty="0"/>
              <a:t>Key Points – Upload Section (AI Fitness Trainer)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83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1488-4FE4-847B-4902-77C729F9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9338-E8F9-49E7-203F-992DA46F6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C1C1D"/>
                </a:solidFill>
                <a:latin typeface="Poppins"/>
                <a:cs typeface="Poppins"/>
              </a:rPr>
              <a:t>AI Fitness Trainer: Squats Analysis </a:t>
            </a:r>
            <a:endParaRPr lang="en-US" sz="3600" b="1" dirty="0">
              <a:solidFill>
                <a:srgbClr val="000000"/>
              </a:solidFill>
              <a:latin typeface="Poppins"/>
              <a:cs typeface="Poppins"/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1C1C1D"/>
                </a:solidFill>
                <a:latin typeface="Poppins"/>
                <a:cs typeface="Poppins"/>
              </a:rPr>
              <a:t>(Application Reviews)</a:t>
            </a:r>
            <a:br>
              <a:rPr lang="en-US" sz="3600" b="1" dirty="0">
                <a:latin typeface="Poppins"/>
                <a:cs typeface="Poppins"/>
              </a:rPr>
            </a:br>
            <a:endParaRPr lang="en-US" sz="3600" b="1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80370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F98172-917E-891F-6DDA-91B40E1A67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681068"/>
              </p:ext>
            </p:extLst>
          </p:nvPr>
        </p:nvGraphicFramePr>
        <p:xfrm>
          <a:off x="2458" y="-5633"/>
          <a:ext cx="12145490" cy="1035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549">
                  <a:extLst>
                    <a:ext uri="{9D8B030D-6E8A-4147-A177-3AD203B41FA5}">
                      <a16:colId xmlns:a16="http://schemas.microsoft.com/office/drawing/2014/main" val="1026471845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4213076101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725973805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3043686746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60633056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3195522955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2699937676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1104607782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1676637281"/>
                    </a:ext>
                  </a:extLst>
                </a:gridCol>
                <a:gridCol w="1214549">
                  <a:extLst>
                    <a:ext uri="{9D8B030D-6E8A-4147-A177-3AD203B41FA5}">
                      <a16:colId xmlns:a16="http://schemas.microsoft.com/office/drawing/2014/main" val="382126636"/>
                    </a:ext>
                  </a:extLst>
                </a:gridCol>
              </a:tblGrid>
              <a:tr h="1474838">
                <a:tc>
                  <a:txBody>
                    <a:bodyPr/>
                    <a:lstStyle/>
                    <a:p>
                      <a:r>
                        <a:rPr lang="en-US" sz="1400" dirty="0"/>
                        <a:t>Name and 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Occupation/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How easy was it to use this application (1- very difficult –5 very easy)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How accurate did you find the posture detection and feedback (1-5)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Did you find any technical issue while using this tool? (yes/no/somewhat)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Was the real time feedback helpful in improving your squat form? (yes/no somewhat)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How would you rate the user interface and visual clarity? (Linear scale 1-5)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What did you like most about the interface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What additional feature would you like to see in the future?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7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err="1"/>
                        <a:t>Azmeera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 dirty="0"/>
                        <a:t>Qureshi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Azmeeraqureshi@gmail.com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Live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More exercises should be added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52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Lorenzo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Antonelli@di.uniroma1.it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Real time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Frontal view and also a sound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2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Marco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realacci@di.uniroma.it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Real time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Sound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68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Ismail Hossain Sohan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Sohanh621@gmail.com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Frontal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42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Shrikant </a:t>
                      </a:r>
                      <a:r>
                        <a:rPr lang="en-US" sz="1400" dirty="0" err="1"/>
                        <a:t>verma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Datla@di.uniroma1.it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Phd</a:t>
                      </a:r>
                      <a:r>
                        <a:rPr lang="en-US" sz="1400" dirty="0"/>
                        <a:t> scholar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Live stream and the feedback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Even bigger feedback or textual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862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err="1"/>
                        <a:t>palma</a:t>
                      </a:r>
                      <a:endParaRPr lang="en-US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Palma.2043253@studenti.uniroma1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Masters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 for live stream and for 4 for upload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Simplicity of the interface like everything was 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More bigger </a:t>
                      </a:r>
                      <a:r>
                        <a:rPr lang="en-US" sz="1400" dirty="0" err="1"/>
                        <a:t>feadbacks</a:t>
                      </a:r>
                      <a:r>
                        <a:rPr lang="en-US" sz="1400" dirty="0"/>
                        <a:t> in upload video section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159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err="1"/>
                        <a:t>damiano</a:t>
                      </a:r>
                      <a:endParaRPr lang="en-US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Phd</a:t>
                      </a:r>
                      <a:r>
                        <a:rPr lang="en-US" sz="1400" dirty="0"/>
                        <a:t> scholar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Side along with front </a:t>
                      </a:r>
                      <a:r>
                        <a:rPr lang="en-US" sz="1400" dirty="0" err="1"/>
                        <a:t>parellely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059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Aizaz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Aizazaliqureshii@gmail.com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System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somewhat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The accuracy of angles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Music should be added for motivation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56453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9076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07125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74166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9775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93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072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D7BD-8260-DE7B-C9C3-453B291D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6996-F3FA-9E94-FC9F-A60A257E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>
                <a:solidFill>
                  <a:srgbClr val="1C1C1D"/>
                </a:solidFill>
                <a:effectLst/>
                <a:latin typeface="Poppins"/>
                <a:ea typeface="Roboto"/>
                <a:cs typeface="Poppins"/>
              </a:rPr>
              <a:t>AI Fitness Trainer</a:t>
            </a:r>
            <a:r>
              <a:rPr lang="en-US">
                <a:solidFill>
                  <a:srgbClr val="1C1C1D"/>
                </a:solidFill>
                <a:latin typeface="Poppins"/>
                <a:ea typeface="Roboto"/>
                <a:cs typeface="Poppins"/>
              </a:rPr>
              <a:t>: Squats Analysis</a:t>
            </a:r>
            <a:endParaRPr lang="en-US">
              <a:latin typeface="Poppins"/>
              <a:ea typeface="Calibri Light"/>
              <a:cs typeface="Calibri Ligh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9D2DEE-BBDC-7D65-38BA-9E17F2672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MediaPipe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Pose is an ML solution for high-fidelity body pose tracking, inferring 33 3D landmarks and background segmentation masks on the whole body from RGB video frames utilizing the </a:t>
            </a:r>
            <a:r>
              <a:rPr lang="en-US" sz="2400" b="1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BlazePose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, which is a superset of </a:t>
            </a:r>
            <a:r>
              <a:rPr lang="en-US" sz="2400" b="1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COCO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sz="2400" b="1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BlazeFace</a:t>
            </a:r>
            <a:r>
              <a:rPr lang="en-US" sz="2400" b="1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US" sz="2400" b="1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BlazePalm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topologies.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  <a:p>
            <a:pPr marL="0" indent="0" algn="just">
              <a:buNone/>
            </a:pP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The pipeline for </a:t>
            </a:r>
            <a:r>
              <a:rPr lang="en-US" sz="2400" b="0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MediaPipe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pose consists of a two-step detection-tracking pipeline similar to </a:t>
            </a:r>
            <a:r>
              <a:rPr lang="en-US" sz="2400" b="1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MediaPipe</a:t>
            </a:r>
            <a:r>
              <a:rPr lang="en-US" sz="2400" b="1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Hands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US" sz="2400" b="1" i="0" dirty="0" err="1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MediaPipe</a:t>
            </a:r>
            <a:r>
              <a:rPr lang="en-US" sz="2400" b="1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 Face Mesh</a:t>
            </a:r>
            <a:r>
              <a:rPr lang="en-US" sz="2400" b="0" i="0" dirty="0">
                <a:solidFill>
                  <a:srgbClr val="1E1E1E"/>
                </a:solidFill>
                <a:effectLst/>
                <a:latin typeface="Roboto" panose="02000000000000000000" pitchFamily="2" charset="0"/>
              </a:rPr>
              <a:t> solutions. Using a detector, the pipeline first locates the person/pose region-of-interest (ROI) within the frame. The tracker subsequently predicts the pose landmarks and segmentation mask within the ROI using the ROI-cropped frame as input.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5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E6066-DAB3-C917-38F1-443063F53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29" y="317509"/>
            <a:ext cx="9769823" cy="553248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1B74F4-E223-AFB4-859D-C2B42DB7CB30}"/>
              </a:ext>
            </a:extLst>
          </p:cNvPr>
          <p:cNvSpPr txBox="1"/>
          <p:nvPr/>
        </p:nvSpPr>
        <p:spPr>
          <a:xfrm>
            <a:off x="4063749" y="6070617"/>
            <a:ext cx="40582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Fig:  </a:t>
            </a:r>
            <a:r>
              <a:rPr lang="en-US" sz="2400" err="1">
                <a:solidFill>
                  <a:srgbClr val="3C3C3C"/>
                </a:solidFill>
                <a:latin typeface="Roboto"/>
                <a:ea typeface="Roboto"/>
                <a:cs typeface="Roboto"/>
              </a:rPr>
              <a:t>BlazePose</a:t>
            </a:r>
            <a:r>
              <a:rPr lang="en-US" sz="2400">
                <a:solidFill>
                  <a:srgbClr val="3C3C3C"/>
                </a:solidFill>
                <a:latin typeface="Roboto"/>
                <a:ea typeface="Roboto"/>
                <a:cs typeface="Roboto"/>
              </a:rPr>
              <a:t> Landmarks</a:t>
            </a:r>
            <a:endParaRPr lang="en-US" sz="24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0816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55F4D-EE54-C32E-C322-17394AC70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0D90-6C4E-91D6-39A9-B05DCA11B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4"/>
            <a:ext cx="10515600" cy="1296527"/>
          </a:xfrm>
        </p:spPr>
        <p:txBody>
          <a:bodyPr>
            <a:normAutofit fontScale="90000"/>
          </a:bodyPr>
          <a:lstStyle/>
          <a:p>
            <a:br>
              <a:rPr lang="en-US" b="1" i="0">
                <a:effectLst/>
                <a:latin typeface="Poppins" panose="00000500000000000000" pitchFamily="2" charset="0"/>
              </a:rPr>
            </a:br>
            <a:r>
              <a:rPr lang="en-US" sz="3100" b="1" i="0">
                <a:solidFill>
                  <a:srgbClr val="333333"/>
                </a:solidFill>
                <a:effectLst/>
                <a:latin typeface="Poppins"/>
                <a:cs typeface="Poppins"/>
              </a:rPr>
              <a:t>Intuition of Frontal and Side View for Posture Analysis</a:t>
            </a:r>
            <a:br>
              <a:rPr lang="en-US" b="1" i="0">
                <a:effectLst/>
                <a:latin typeface="Poppins" panose="00000500000000000000" pitchFamily="2" charset="0"/>
              </a:rPr>
            </a:br>
            <a:endParaRPr lang="en-US" b="1">
              <a:ea typeface="Calibri Ligh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FFEB7-2FEF-EE02-75F0-A033C5EC8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072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While designing an application to analyze various fitness exercises, one might be curious to perform various calculations keeping in mind the view of the object (person) from the camera.</a:t>
            </a:r>
          </a:p>
          <a:p>
            <a:pPr marL="0" indent="0" algn="just">
              <a:buNone/>
            </a:pPr>
            <a:endParaRPr lang="en-US">
              <a:solidFill>
                <a:srgbClr val="1E1E1E"/>
              </a:solidFill>
              <a:latin typeface="Roboto" panose="02000000000000000000" pitchFamily="2" charset="0"/>
              <a:ea typeface="Roboto"/>
              <a:cs typeface="Roboto"/>
            </a:endParaRPr>
          </a:p>
          <a:p>
            <a:pPr marL="0" indent="0" algn="just">
              <a:buNone/>
            </a:pPr>
            <a:r>
              <a:rPr lang="en-US">
                <a:solidFill>
                  <a:srgbClr val="1E1E1E"/>
                </a:solidFill>
                <a:latin typeface="Roboto"/>
                <a:ea typeface="Roboto"/>
                <a:cs typeface="Roboto"/>
              </a:rPr>
              <a:t>We have added the frontal view option as well as side view. A person can try one view at one time.</a:t>
            </a:r>
          </a:p>
          <a:p>
            <a:pPr marL="0" indent="0" algn="just">
              <a:buNone/>
            </a:pPr>
            <a:endParaRPr lang="en-US">
              <a:solidFill>
                <a:srgbClr val="1E1E1E"/>
              </a:solidFill>
              <a:latin typeface="Roboto"/>
              <a:ea typeface="Roboto"/>
              <a:cs typeface="Roboto"/>
            </a:endParaRPr>
          </a:p>
          <a:p>
            <a:pPr marL="0" indent="0" algn="just">
              <a:buNone/>
            </a:pP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Using the </a:t>
            </a:r>
            <a:r>
              <a:rPr lang="en-US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frontal view</a:t>
            </a: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, we have access to both left and right sides and hence can leverage the use of slopes and angles of the various landmark points, such as the angle between the knee-hip and knee-knee lines, etc. </a:t>
            </a:r>
            <a:endParaRPr lang="en-US">
              <a:solidFill>
                <a:srgbClr val="1E1E1E"/>
              </a:solidFill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2016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6C165-945C-F358-DCAE-805235DA9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1F64-F42A-2ABB-EB46-CDF701BA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34"/>
            <a:ext cx="10515600" cy="1296527"/>
          </a:xfrm>
        </p:spPr>
        <p:txBody>
          <a:bodyPr>
            <a:normAutofit fontScale="90000"/>
          </a:bodyPr>
          <a:lstStyle/>
          <a:p>
            <a:br>
              <a:rPr lang="en-US" b="1" i="0">
                <a:effectLst/>
                <a:latin typeface="Poppins" panose="00000500000000000000" pitchFamily="2" charset="0"/>
              </a:rPr>
            </a:br>
            <a:r>
              <a:rPr lang="en-US" sz="3100" b="1" i="0">
                <a:solidFill>
                  <a:srgbClr val="333333"/>
                </a:solidFill>
                <a:effectLst/>
                <a:latin typeface="Poppins"/>
                <a:cs typeface="Poppins"/>
              </a:rPr>
              <a:t>Intuition of Frontal and Side View for Posture Analysis</a:t>
            </a:r>
            <a:br>
              <a:rPr lang="en-US" b="1" i="0">
                <a:effectLst/>
                <a:latin typeface="Poppins" panose="00000500000000000000" pitchFamily="2" charset="0"/>
              </a:rPr>
            </a:br>
            <a:endParaRPr lang="en-US" b="1">
              <a:ea typeface="Calibri Ligh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96923-65E8-1C9E-DED3-8BB0F178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0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We can use the </a:t>
            </a:r>
            <a:r>
              <a:rPr lang="en-US" b="1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side view</a:t>
            </a: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 to find better estimates of various inclinations concerning the verticals or horizontals. Such information can be beneficial for analyzing exercises such as deadlifts, pushups, squats, dips, etc.</a:t>
            </a:r>
          </a:p>
          <a:p>
            <a:pPr marL="0" indent="0" algn="just">
              <a:buNone/>
            </a:pPr>
            <a:r>
              <a:rPr lang="en-US" b="0" i="0">
                <a:solidFill>
                  <a:srgbClr val="1E1E1E"/>
                </a:solidFill>
                <a:effectLst/>
                <a:latin typeface="Roboto"/>
                <a:ea typeface="Roboto"/>
                <a:cs typeface="Roboto"/>
              </a:rPr>
              <a:t>Since we are analyzing squats and all significant computations concerning the appropriate inclinations with the verticals, we have opted for a side view.</a:t>
            </a:r>
            <a:endParaRPr lang="en-US">
              <a:solidFill>
                <a:srgbClr val="1E1E1E"/>
              </a:solidFill>
              <a:latin typeface="Roboto"/>
              <a:ea typeface="Roboto"/>
              <a:cs typeface="Roboto"/>
            </a:endParaRPr>
          </a:p>
          <a:p>
            <a:pPr marL="0" indent="0" algn="just">
              <a:buNone/>
            </a:pPr>
            <a:endParaRPr lang="en-US" b="0" i="0">
              <a:solidFill>
                <a:srgbClr val="1E1E1E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8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tanding in a museum">
            <a:extLst>
              <a:ext uri="{FF2B5EF4-FFF2-40B4-BE49-F238E27FC236}">
                <a16:creationId xmlns:a16="http://schemas.microsoft.com/office/drawing/2014/main" id="{3A830437-9C33-4F53-1BE6-497A842A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065" y="1264028"/>
            <a:ext cx="6281055" cy="4701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A1E1E-8F14-531B-BC67-367541527FE6}"/>
              </a:ext>
            </a:extLst>
          </p:cNvPr>
          <p:cNvSpPr txBox="1"/>
          <p:nvPr/>
        </p:nvSpPr>
        <p:spPr>
          <a:xfrm>
            <a:off x="8199785" y="148015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Roboto"/>
                <a:ea typeface="Calibri"/>
                <a:cs typeface="Calibri"/>
              </a:rPr>
              <a:t>Side View</a:t>
            </a:r>
            <a:endParaRPr lang="en-US" sz="2000" b="1">
              <a:solidFill>
                <a:schemeClr val="bg1"/>
              </a:solidFill>
              <a:latin typeface="Roboto"/>
            </a:endParaRPr>
          </a:p>
        </p:txBody>
      </p:sp>
      <p:pic>
        <p:nvPicPr>
          <p:cNvPr id="5" name="Picture 4" descr="A person standing in a room with a mirror and a door&#10;&#10;AI-generated content may be incorrect.">
            <a:extLst>
              <a:ext uri="{FF2B5EF4-FFF2-40B4-BE49-F238E27FC236}">
                <a16:creationId xmlns:a16="http://schemas.microsoft.com/office/drawing/2014/main" id="{CAA041FF-F639-B98C-0503-824FECA7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12" y="1252779"/>
            <a:ext cx="5924412" cy="4714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8E997-037B-52D2-C79F-436C88EAC626}"/>
              </a:ext>
            </a:extLst>
          </p:cNvPr>
          <p:cNvSpPr txBox="1"/>
          <p:nvPr/>
        </p:nvSpPr>
        <p:spPr>
          <a:xfrm>
            <a:off x="1410110" y="147473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oboto"/>
                <a:ea typeface="Calibri"/>
                <a:cs typeface="Calibri"/>
              </a:rPr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236142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1DA5-86D1-D34F-D50D-ACD7502B8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>
                <a:solidFill>
                  <a:srgbClr val="1C1C1D"/>
                </a:solidFill>
                <a:latin typeface="Poppins"/>
                <a:cs typeface="Poppins"/>
              </a:rPr>
              <a:t>AI Fitness Trainer: Squats Analysis </a:t>
            </a:r>
            <a:endParaRPr lang="en-US" sz="3600" b="1">
              <a:solidFill>
                <a:srgbClr val="000000"/>
              </a:solidFill>
              <a:latin typeface="Poppins"/>
              <a:cs typeface="Poppins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1C1C1D"/>
                </a:solidFill>
                <a:latin typeface="Poppins"/>
                <a:cs typeface="Poppins"/>
              </a:rPr>
              <a:t>(side view)</a:t>
            </a:r>
            <a:br>
              <a:rPr lang="en-US" sz="3600" b="1">
                <a:latin typeface="Poppins"/>
                <a:cs typeface="Poppins"/>
              </a:rPr>
            </a:br>
            <a:endParaRPr lang="en-US" sz="3600" b="1"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5493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1B3CE2790EFE489E3BCD476A3E1EA8" ma:contentTypeVersion="5" ma:contentTypeDescription="Create a new document." ma:contentTypeScope="" ma:versionID="e8cba1778a25116415788ea6fd232d2d">
  <xsd:schema xmlns:xsd="http://www.w3.org/2001/XMLSchema" xmlns:xs="http://www.w3.org/2001/XMLSchema" xmlns:p="http://schemas.microsoft.com/office/2006/metadata/properties" xmlns:ns3="51efafa6-bb35-4ea1-9e4f-eb947b64a1ba" targetNamespace="http://schemas.microsoft.com/office/2006/metadata/properties" ma:root="true" ma:fieldsID="894afc234e05d4a556058882e3f7b45b" ns3:_="">
    <xsd:import namespace="51efafa6-bb35-4ea1-9e4f-eb947b64a1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fafa6-bb35-4ea1-9e4f-eb947b64a1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efafa6-bb35-4ea1-9e4f-eb947b64a1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731228-5E75-4559-BE3B-656D009FB9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efafa6-bb35-4ea1-9e4f-eb947b64a1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42135-84C0-4879-BAEE-E8AD8BF349B2}">
  <ds:schemaRefs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51efafa6-bb35-4ea1-9e4f-eb947b64a1ba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15A94C6-9382-4EDB-A4C9-38FF0B566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2387</Words>
  <Application>Microsoft Office PowerPoint</Application>
  <PresentationFormat>Widescreen</PresentationFormat>
  <Paragraphs>254</Paragraphs>
  <Slides>37</Slides>
  <Notes>0</Notes>
  <HiddenSlides>1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Poppins</vt:lpstr>
      <vt:lpstr>Roboto</vt:lpstr>
      <vt:lpstr>Office Theme</vt:lpstr>
      <vt:lpstr>PowerPoint Presentation</vt:lpstr>
      <vt:lpstr>AI Fitness Trainer: Squats Analysis</vt:lpstr>
      <vt:lpstr>PowerPoint Presentation</vt:lpstr>
      <vt:lpstr>AI Fitness Trainer: Squats Analysis</vt:lpstr>
      <vt:lpstr>PowerPoint Presentation</vt:lpstr>
      <vt:lpstr> Intuition of Frontal and Side View for Posture Analysis </vt:lpstr>
      <vt:lpstr> Intuition of Frontal and Side View for Posture Analysis </vt:lpstr>
      <vt:lpstr>PowerPoint Presentation</vt:lpstr>
      <vt:lpstr>PowerPoint Presentation</vt:lpstr>
      <vt:lpstr>AI Fitness Trainer: Squats Analysis (side view)</vt:lpstr>
      <vt:lpstr>AI Fitness Trainer: Squats Analysis (side view)</vt:lpstr>
      <vt:lpstr>Core Functionalities Added</vt:lpstr>
      <vt:lpstr>B. Camera Alignment Check</vt:lpstr>
      <vt:lpstr>C. Squat State Machine</vt:lpstr>
      <vt:lpstr>AI Fitness Trainer: Squats Analysis (side view)</vt:lpstr>
      <vt:lpstr>PowerPoint Presentation</vt:lpstr>
      <vt:lpstr>D. Form Error Detection</vt:lpstr>
      <vt:lpstr>E. Rep Counting System and Inactivity Handling</vt:lpstr>
      <vt:lpstr>F. Visual Feedback Pipeline</vt:lpstr>
      <vt:lpstr>G. Real-Time Performance:</vt:lpstr>
      <vt:lpstr>Application Workflow and Thresholds</vt:lpstr>
      <vt:lpstr>PowerPoint Presentation</vt:lpstr>
      <vt:lpstr>PowerPoint Presentation</vt:lpstr>
      <vt:lpstr>For instance, to calculate the offset angle, we shall find the angle between the nose and the shoulders, with the coordinates of the nose being the reference point.</vt:lpstr>
      <vt:lpstr>Feedback Actions</vt:lpstr>
      <vt:lpstr>Feedback 1 "Bend Forward" is displayed when the hip-vertical angle (i.e., the angle between the shoulder-hip line with the vertical) falls below a threshold, for instance, 20°, as shown in the following figure.</vt:lpstr>
      <vt:lpstr>Feedback 2  “Bend Backwards” is displayed when the hip-vertical angle falls above a threshold, for instance, 45°, as shown below.</vt:lpstr>
      <vt:lpstr>Feedback 3  "Lower one’s hips"  is responsible when the angle between the hip-knee line with the vertical is within thresholds, say between 50° and 80°, as shown below.</vt:lpstr>
      <vt:lpstr>Feedback 4  “Knee falling over toes” is displayed when the angle between the knee-ankle line with the vertical lies above a threshold, for instance, 30°, as shown.</vt:lpstr>
      <vt:lpstr>Feedback 5 "Deep squats"  is displayed when the angle between the hip-knee line with the vertical; transitions through state s3 and goes beyond a threshold, for instance, 95°.</vt:lpstr>
      <vt:lpstr>Computing Inactive Times</vt:lpstr>
      <vt:lpstr>Computing Inactive Times</vt:lpstr>
      <vt:lpstr>Correct Squats</vt:lpstr>
      <vt:lpstr>Upload Section</vt:lpstr>
      <vt:lpstr>Key Points – Upload Section (AI Fitness Trainer)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Ismail Hossain Sohan</dc:creator>
  <cp:lastModifiedBy>22MECIE02</cp:lastModifiedBy>
  <cp:revision>312</cp:revision>
  <dcterms:created xsi:type="dcterms:W3CDTF">2025-05-15T13:34:58Z</dcterms:created>
  <dcterms:modified xsi:type="dcterms:W3CDTF">2025-06-19T10:24:04Z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0x010100B21B3CE2790EFE489E3BCD476A3E1EA8</vt:lpwstr>
  </property>
</Properties>
</file>